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1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8.webp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4" r:id="rId4"/>
    <p:sldId id="262" r:id="rId5"/>
    <p:sldId id="258" r:id="rId6"/>
    <p:sldId id="261" r:id="rId7"/>
    <p:sldId id="264" r:id="rId8"/>
    <p:sldId id="265" r:id="rId9"/>
    <p:sldId id="268" r:id="rId10"/>
    <p:sldId id="263" r:id="rId11"/>
    <p:sldId id="269" r:id="rId12"/>
    <p:sldId id="284" r:id="rId13"/>
    <p:sldId id="260" r:id="rId14"/>
    <p:sldId id="267" r:id="rId15"/>
    <p:sldId id="266" r:id="rId16"/>
    <p:sldId id="286" r:id="rId17"/>
    <p:sldId id="279" r:id="rId18"/>
    <p:sldId id="278" r:id="rId19"/>
    <p:sldId id="271" r:id="rId20"/>
    <p:sldId id="259" r:id="rId21"/>
    <p:sldId id="273" r:id="rId22"/>
    <p:sldId id="280" r:id="rId23"/>
    <p:sldId id="281" r:id="rId24"/>
    <p:sldId id="283" r:id="rId25"/>
    <p:sldId id="282" r:id="rId26"/>
    <p:sldId id="285" r:id="rId27"/>
    <p:sldId id="272" r:id="rId28"/>
    <p:sldId id="275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9303" autoAdjust="0"/>
  </p:normalViewPr>
  <p:slideViewPr>
    <p:cSldViewPr snapToGrid="0">
      <p:cViewPr>
        <p:scale>
          <a:sx n="40" d="100"/>
          <a:sy n="40" d="100"/>
        </p:scale>
        <p:origin x="1578" y="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FA950-C1E6-496B-A23A-01843B038375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4B383-E833-458D-87F0-A536E13A96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12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6423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https://news.microsoft.com/stories/stationq/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4099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IBM Quantum Computing Scientists </a:t>
            </a:r>
            <a:r>
              <a:rPr lang="en-CA" dirty="0" err="1"/>
              <a:t>Hanhee</a:t>
            </a:r>
            <a:r>
              <a:rPr lang="en-CA" dirty="0"/>
              <a:t> Paik (left) and Sarah Sheldon (right) examine the hardware inside an open dilution fridge at the IBM Q Lab at IBM’s T. J. Watson Research Center in Yorktown, 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218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https://www.popularmechanics.com/technology/a18480/what-is-quantum-computing-video/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86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601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839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https://i2.wp.com/syncedreview.com/wp-content/uploads/2018/04/advancing-drug-discovery-through-academicindustry-collaboration-294698.png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977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09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0912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966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933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https://www.rspcasa.org.au/wp-content/uploads/2019/01/Adopt-a-cat-or-kitten-from-RSPCA.jpg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94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https://atos.net/en/insights-and-innovation/quantum-computing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42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51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9704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https://vimeo.com/355005914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157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https://www.nist.gov/image/superpositiongif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825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https://www.nist.gov/image/entanglementrevjpg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79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https://www.worldsciencefestival.com/infographics/a_history_of_computer_science/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26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4B383-E833-458D-87F0-A536E13A962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9661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D69D-2507-49CC-826B-8636CF5BC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49C2B-8B23-486B-AED8-CFD8795A5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4001F-DC47-404E-BD57-010AE12D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FA226-9CAC-4B75-93EC-5290EB81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C992B-D1B0-4514-9F41-C3C674F0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944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4DA7-C6D1-466C-BE03-42300108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ED659-202C-4507-8879-AEE3EB000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8404-E52C-4CEA-BEC7-3D56016B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6041B-5C8E-4B31-A54A-6AB49B71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ECAD3-1620-4A65-9037-55B1E97B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190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34393-61D0-4DBE-985B-7CA43DFD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60946-A49A-44F5-ACC6-046193FC2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EBFBB-8DD8-478F-A2DB-FA92910D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93BE-0FC8-4FAD-9829-A8255C3A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A400-FAE2-4F60-A6A7-486B22B8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322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3196-9EE5-4D45-A05F-FB11F30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2248-48DD-4576-A76B-CDCCD906B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2A962-AE06-41C5-9FDA-5CC37666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36F45-EF5E-4C71-A337-69591A7B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A680E-EF82-4655-8768-BD323C3F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86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A89A-F068-4F88-B24B-8295FAF8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45991-B1D6-4D46-9F81-87EFCCF2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A802-3CD9-430F-9E0D-9F8689F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D15CC-908B-4B75-9ADD-6AC63D3F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30EA-6C1B-4B5F-97F1-C0BF84EB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88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9501-C2BE-44F6-BBCB-2E215062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1FD91-49EF-440D-AC25-F62CEC815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0B05E-4C3B-4E08-BCCF-F10DAA7B7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D4CB5-17A4-49EA-AB87-D3AF7F08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43B75-F304-48BC-BDBB-229332A8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F24A1-7C4E-425B-AF47-177210CB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997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548B-67B0-41F4-8DE6-B0804B31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EAF4C-6225-48E2-B841-0FC5B8BF3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50BF9-9F3D-472A-9AD4-12C093BE7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6D909-6D57-44F7-A5A7-2B2C4BEFE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6CCEB-4307-4302-AF27-99F5130CE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E61213-25CC-45EB-9BD9-2008F5D5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67748-85F4-44D4-9122-08178C9F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0BD1A1-B79D-4284-BA1E-FED8820B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387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16FB-1A81-453A-A49F-AD64CEE87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46705-FB8C-40FD-A058-F447C7A9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11488-20F3-481A-8564-3F09314C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816E3-D3D5-4C42-9BC9-FC884192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012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8E3FC-F033-404B-AF64-29834B69F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0BF5A-F5DD-4910-9130-3202973F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E44A4-A23A-4F13-9E76-621FBA5C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38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EC54-F934-4EB1-9EBB-1958F5F9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AAF9-F01A-452F-8661-AD8C6621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EAB1C-5FFF-40A8-B758-888391EDC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75475-6945-4AE8-BD82-9F1BD046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84497-3DC1-44CD-8898-50F55E16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D62F6-653C-4F7A-869D-6D56CB3E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8322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C535-2F17-45F7-B545-D4CFC1E1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AC49C-EFC1-453B-9184-061511F13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90452-1630-4201-AFAD-0B4FEAE19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43994-303F-4FB8-A5F1-AAE7C669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F95B-6A6C-41D9-9041-C1B6DC44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010B6-BBC0-4717-BD58-4B8AC329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03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C73B-86B8-4C2B-8A46-5C0FF92C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383E1-5322-4734-99ED-97DF7F968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97BC2-D916-4B2D-BF9B-0052F345F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DE9F-51E0-4DCD-BA8D-AF3DAC49625B}" type="datetimeFigureOut">
              <a:rPr lang="en-CA" smtClean="0"/>
              <a:t>2019-11-30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68193-EDEB-4FA3-9E69-6C3DE8250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47B14-0C51-4BE9-97A5-B173EC80E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287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musene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hyperlink" Target="https://www.scottaaronson.com/blo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qiskit.org/" TargetMode="External"/><Relationship Id="rId5" Type="http://schemas.openxmlformats.org/officeDocument/2006/relationships/hyperlink" Target="https://quantum-computing.ibm.com/composer" TargetMode="External"/><Relationship Id="rId4" Type="http://schemas.openxmlformats.org/officeDocument/2006/relationships/hyperlink" Target="https://quantum-computing.ibm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tos.net/en/insights-and-innovation/quantum-comput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x_Born" TargetMode="External"/><Relationship Id="rId13" Type="http://schemas.openxmlformats.org/officeDocument/2006/relationships/hyperlink" Target="https://en.wikipedia.org/wiki/Richard_Feynman" TargetMode="External"/><Relationship Id="rId3" Type="http://schemas.openxmlformats.org/officeDocument/2006/relationships/image" Target="../media/image6.jpg"/><Relationship Id="rId7" Type="http://schemas.openxmlformats.org/officeDocument/2006/relationships/hyperlink" Target="https://en.wikipedia.org/wiki/Louis_de_Broglie" TargetMode="External"/><Relationship Id="rId12" Type="http://schemas.openxmlformats.org/officeDocument/2006/relationships/hyperlink" Target="https://en.wikipedia.org/wiki/Erwin_Schr%C3%B6ding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iels_Bohr" TargetMode="External"/><Relationship Id="rId11" Type="http://schemas.openxmlformats.org/officeDocument/2006/relationships/hyperlink" Target="https://en.wikipedia.org/wiki/Wolfgang_Pauli" TargetMode="External"/><Relationship Id="rId5" Type="http://schemas.openxmlformats.org/officeDocument/2006/relationships/hyperlink" Target="https://en.wikipedia.org/wiki/Albert_Einstein" TargetMode="External"/><Relationship Id="rId10" Type="http://schemas.openxmlformats.org/officeDocument/2006/relationships/hyperlink" Target="https://en.wikipedia.org/wiki/Werner_Heisenberg" TargetMode="External"/><Relationship Id="rId4" Type="http://schemas.openxmlformats.org/officeDocument/2006/relationships/hyperlink" Target="https://en.wikipedia.org/wiki/Max_Planck" TargetMode="External"/><Relationship Id="rId9" Type="http://schemas.openxmlformats.org/officeDocument/2006/relationships/hyperlink" Target="https://en.wikipedia.org/wiki/Paul_Dirac" TargetMode="External"/><Relationship Id="rId14" Type="http://schemas.openxmlformats.org/officeDocument/2006/relationships/hyperlink" Target="https://en.wikipedia.org/wiki/History_of_quantum_mechan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355005914?app_id=122963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62C7-6FAA-452C-86CD-063CD36F0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6662" y="2235202"/>
            <a:ext cx="4844165" cy="2945455"/>
          </a:xfrm>
        </p:spPr>
        <p:txBody>
          <a:bodyPr anchor="b">
            <a:noAutofit/>
          </a:bodyPr>
          <a:lstStyle/>
          <a:p>
            <a:r>
              <a:rPr lang="en-US" sz="6600" b="1" dirty="0">
                <a:latin typeface="Bahnschrift SemiLight" panose="020B0502040204020203" pitchFamily="34" charset="0"/>
              </a:rPr>
              <a:t>What is Quantum Computing? </a:t>
            </a:r>
            <a:endParaRPr lang="en-CA" sz="6600" b="1" dirty="0">
              <a:latin typeface="Bahnschrift Semi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869B4-6564-4554-A8F1-B35ADE853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937" y="5292875"/>
            <a:ext cx="5503613" cy="873269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Bahnschrift SemiLight" panose="020B0502040204020203" pitchFamily="34" charset="0"/>
              </a:rPr>
              <a:t>Priya Angara, Ulrike </a:t>
            </a:r>
            <a:r>
              <a:rPr lang="en-US" sz="3200" dirty="0" err="1">
                <a:latin typeface="Bahnschrift SemiLight" panose="020B0502040204020203" pitchFamily="34" charset="0"/>
              </a:rPr>
              <a:t>Stege</a:t>
            </a:r>
            <a:endParaRPr lang="en-CA" sz="32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6001245-5EA8-4E33-8FAC-8814E0F69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3" r="2495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5F61A56-E8D5-4DF0-AB76-3C1296E67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85" y="258583"/>
            <a:ext cx="5361974" cy="18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6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67B4E-E47F-47ED-ACAD-DCE87CD8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Science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0BB588-368D-4F3C-BD23-AD5334F1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547270"/>
            <a:ext cx="11496821" cy="19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0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7860FF-F033-4F91-87ED-E4041790E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0939AA-18D3-405D-8BE2-49AEDAB15364}"/>
              </a:ext>
            </a:extLst>
          </p:cNvPr>
          <p:cNvSpPr/>
          <p:nvPr/>
        </p:nvSpPr>
        <p:spPr>
          <a:xfrm>
            <a:off x="125454" y="6387160"/>
            <a:ext cx="3515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4"/>
              </a:rPr>
              <a:t>https://openai.com/blog/musenet/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423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91000-1495-473B-95FD-76741A34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Prime Factorization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 title="Web Viewer">
                <a:extLst>
                  <a:ext uri="{FF2B5EF4-FFF2-40B4-BE49-F238E27FC236}">
                    <a16:creationId xmlns:a16="http://schemas.microsoft.com/office/drawing/2014/main" id="{9BC27303-A288-4F87-B9FE-CCCED02C2B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12329480"/>
                  </p:ext>
                </p:extLst>
              </p:nvPr>
            </p:nvGraphicFramePr>
            <p:xfrm>
              <a:off x="0" y="1761067"/>
              <a:ext cx="12191999" cy="509693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 title="Web Viewer">
                <a:extLst>
                  <a:ext uri="{FF2B5EF4-FFF2-40B4-BE49-F238E27FC236}">
                    <a16:creationId xmlns:a16="http://schemas.microsoft.com/office/drawing/2014/main" id="{9BC27303-A288-4F87-B9FE-CCCED02C2B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761067"/>
                <a:ext cx="12191999" cy="5096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79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close up of a blackboard&#10;&#10;Description automatically generated">
            <a:extLst>
              <a:ext uri="{FF2B5EF4-FFF2-40B4-BE49-F238E27FC236}">
                <a16:creationId xmlns:a16="http://schemas.microsoft.com/office/drawing/2014/main" id="{9AB130C2-95CD-4749-97E8-DBA43E5E9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"/>
          <a:stretch/>
        </p:blipFill>
        <p:spPr>
          <a:xfrm>
            <a:off x="1460597" y="10"/>
            <a:ext cx="9270806" cy="6857990"/>
          </a:xfrm>
          <a:custGeom>
            <a:avLst/>
            <a:gdLst>
              <a:gd name="connsiteX0" fmla="*/ 1503712 w 9270806"/>
              <a:gd name="connsiteY0" fmla="*/ 0 h 6858000"/>
              <a:gd name="connsiteX1" fmla="*/ 7767094 w 9270806"/>
              <a:gd name="connsiteY1" fmla="*/ 0 h 6858000"/>
              <a:gd name="connsiteX2" fmla="*/ 7913128 w 9270806"/>
              <a:gd name="connsiteY2" fmla="*/ 139721 h 6858000"/>
              <a:gd name="connsiteX3" fmla="*/ 9270806 w 9270806"/>
              <a:gd name="connsiteY3" fmla="*/ 3429000 h 6858000"/>
              <a:gd name="connsiteX4" fmla="*/ 7913128 w 9270806"/>
              <a:gd name="connsiteY4" fmla="*/ 6718279 h 6858000"/>
              <a:gd name="connsiteX5" fmla="*/ 7767094 w 9270806"/>
              <a:gd name="connsiteY5" fmla="*/ 6858000 h 6858000"/>
              <a:gd name="connsiteX6" fmla="*/ 1503712 w 9270806"/>
              <a:gd name="connsiteY6" fmla="*/ 6858000 h 6858000"/>
              <a:gd name="connsiteX7" fmla="*/ 1357679 w 9270806"/>
              <a:gd name="connsiteY7" fmla="*/ 6718279 h 6858000"/>
              <a:gd name="connsiteX8" fmla="*/ 0 w 9270806"/>
              <a:gd name="connsiteY8" fmla="*/ 3429000 h 6858000"/>
              <a:gd name="connsiteX9" fmla="*/ 1357679 w 9270806"/>
              <a:gd name="connsiteY9" fmla="*/ 139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737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tanding in front of a refrigerator&#10;&#10;Description automatically generated">
            <a:extLst>
              <a:ext uri="{FF2B5EF4-FFF2-40B4-BE49-F238E27FC236}">
                <a16:creationId xmlns:a16="http://schemas.microsoft.com/office/drawing/2014/main" id="{193B978C-2966-409E-942D-46F457D11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0" b="15691"/>
          <a:stretch/>
        </p:blipFill>
        <p:spPr>
          <a:xfrm>
            <a:off x="-83820" y="10"/>
            <a:ext cx="12275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455B0-013E-4244-A769-1B5F5021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759" y="-334060"/>
            <a:ext cx="4573788" cy="4502200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rgbClr val="262626"/>
                </a:solidFill>
              </a:rPr>
              <a:t>Quantum Computing!</a:t>
            </a:r>
            <a:endParaRPr lang="en-US" sz="4800" dirty="0">
              <a:solidFill>
                <a:srgbClr val="26262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B2736F-C484-4016-9186-BB831B102D56}"/>
              </a:ext>
            </a:extLst>
          </p:cNvPr>
          <p:cNvSpPr/>
          <p:nvPr/>
        </p:nvSpPr>
        <p:spPr>
          <a:xfrm>
            <a:off x="-83821" y="6032616"/>
            <a:ext cx="12275821" cy="646331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>
            <a:spAutoFit/>
          </a:bodyPr>
          <a:lstStyle/>
          <a:p>
            <a:r>
              <a:rPr lang="en-CA" dirty="0"/>
              <a:t>IBM Quantum Computing Scientists </a:t>
            </a:r>
            <a:r>
              <a:rPr lang="en-CA" dirty="0" err="1"/>
              <a:t>Hanhee</a:t>
            </a:r>
            <a:r>
              <a:rPr lang="en-CA" dirty="0"/>
              <a:t> Paik (left) and Sarah Sheldon (right) examine the hardware inside an open dilution fridge at the IBM Q Lab at IBM’s T. J. Watson Research Center in Yorktown, NY.</a:t>
            </a:r>
          </a:p>
        </p:txBody>
      </p:sp>
    </p:spTree>
    <p:extLst>
      <p:ext uri="{BB962C8B-B14F-4D97-AF65-F5344CB8AC3E}">
        <p14:creationId xmlns:p14="http://schemas.microsoft.com/office/powerpoint/2010/main" val="968299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6549-DE1C-4F4B-9214-E6588DE8F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Qubits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room, table, game&#10;&#10;Description automatically generated">
            <a:extLst>
              <a:ext uri="{FF2B5EF4-FFF2-40B4-BE49-F238E27FC236}">
                <a16:creationId xmlns:a16="http://schemas.microsoft.com/office/drawing/2014/main" id="{7F5A3BDC-71DD-4501-99F3-CD8D2EA8C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445" y="2509911"/>
            <a:ext cx="728001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8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19035A-A37A-44FC-976C-3E253BDA7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3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able, indoor, sitting, metal&#10;&#10;Description automatically generated">
            <a:extLst>
              <a:ext uri="{FF2B5EF4-FFF2-40B4-BE49-F238E27FC236}">
                <a16:creationId xmlns:a16="http://schemas.microsoft.com/office/drawing/2014/main" id="{37D9244F-9BFA-409D-BF8D-064C02675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6" b="7272"/>
          <a:stretch/>
        </p:blipFill>
        <p:spPr>
          <a:xfrm>
            <a:off x="2013557" y="0"/>
            <a:ext cx="101784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48D15-961A-4FCF-B6D4-AC5F6350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85" y="1875580"/>
            <a:ext cx="3470744" cy="341642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Quantum Su</a:t>
            </a:r>
            <a:r>
              <a:rPr lang="en-US" sz="4000" b="1" dirty="0">
                <a:solidFill>
                  <a:srgbClr val="FF0000"/>
                </a:solidFill>
              </a:rPr>
              <a:t>p</a:t>
            </a:r>
            <a:r>
              <a:rPr lang="en-US" sz="40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remacy</a:t>
            </a:r>
          </a:p>
        </p:txBody>
      </p:sp>
    </p:spTree>
    <p:extLst>
      <p:ext uri="{BB962C8B-B14F-4D97-AF65-F5344CB8AC3E}">
        <p14:creationId xmlns:p14="http://schemas.microsoft.com/office/powerpoint/2010/main" val="345817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DF8A9E-4180-4415-86FB-E962B09E7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2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50C48FEC-824B-4C15-A01F-960E6BDA9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069D7-63FA-44E6-8D60-C49013086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03409"/>
            <a:ext cx="9144000" cy="1851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44500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AD14-E8C0-4A3D-B852-52A7E599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61410"/>
            <a:ext cx="6586491" cy="987098"/>
          </a:xfrm>
        </p:spPr>
        <p:txBody>
          <a:bodyPr>
            <a:normAutofit/>
          </a:bodyPr>
          <a:lstStyle/>
          <a:p>
            <a:r>
              <a:rPr lang="en-US" dirty="0"/>
              <a:t>Frequently Asked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B4BC-783C-4CF4-86DF-9B595236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69" y="1884221"/>
            <a:ext cx="6586489" cy="4612369"/>
          </a:xfrm>
        </p:spPr>
        <p:txBody>
          <a:bodyPr>
            <a:normAutofit/>
          </a:bodyPr>
          <a:lstStyle/>
          <a:p>
            <a:r>
              <a:rPr lang="en-US" dirty="0"/>
              <a:t>Is it real?</a:t>
            </a:r>
          </a:p>
          <a:p>
            <a:r>
              <a:rPr lang="en-US" dirty="0"/>
              <a:t>Google just announced Quantum Supremacy. What does that mean? </a:t>
            </a:r>
            <a:endParaRPr lang="en-US" sz="2400" dirty="0">
              <a:effectLst/>
            </a:endParaRPr>
          </a:p>
          <a:p>
            <a:r>
              <a:rPr lang="en-US" dirty="0"/>
              <a:t>Are Qubits in multiple states at once? How can that be possible?</a:t>
            </a:r>
            <a:endParaRPr lang="en-US" sz="2400" dirty="0">
              <a:effectLst/>
            </a:endParaRPr>
          </a:p>
          <a:p>
            <a:r>
              <a:rPr lang="en-US" dirty="0"/>
              <a:t> Is security in our society going to break  down? </a:t>
            </a:r>
            <a:endParaRPr lang="en-US" sz="2400" dirty="0">
              <a:effectLst/>
            </a:endParaRPr>
          </a:p>
          <a:p>
            <a:r>
              <a:rPr lang="en-US" dirty="0"/>
              <a:t>How does the cat fit in to quantum computing?</a:t>
            </a:r>
            <a:endParaRPr lang="en-US" sz="2400" dirty="0">
              <a:effectLst/>
            </a:endParaRPr>
          </a:p>
        </p:txBody>
      </p:sp>
      <p:pic>
        <p:nvPicPr>
          <p:cNvPr id="2050" name="Picture 2" descr="A close up of a cat&#10;&#10;Description automatically generated">
            <a:extLst>
              <a:ext uri="{FF2B5EF4-FFF2-40B4-BE49-F238E27FC236}">
                <a16:creationId xmlns:a16="http://schemas.microsoft.com/office/drawing/2014/main" id="{7D0293B1-D81F-48D3-A68A-688D66A17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r="1723"/>
          <a:stretch/>
        </p:blipFill>
        <p:spPr bwMode="auto"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DDB22C-C0A9-4F61-BA10-6864A1D85D76}"/>
              </a:ext>
            </a:extLst>
          </p:cNvPr>
          <p:cNvCxnSpPr/>
          <p:nvPr/>
        </p:nvCxnSpPr>
        <p:spPr>
          <a:xfrm>
            <a:off x="1012565" y="1441889"/>
            <a:ext cx="5785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6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, cloud&#10;&#10;Description automatically generated">
            <a:extLst>
              <a:ext uri="{FF2B5EF4-FFF2-40B4-BE49-F238E27FC236}">
                <a16:creationId xmlns:a16="http://schemas.microsoft.com/office/drawing/2014/main" id="{AEF79509-8585-4151-A702-10A5D8137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3" b="16494"/>
          <a:stretch/>
        </p:blipFill>
        <p:spPr>
          <a:xfrm>
            <a:off x="-889196" y="-588335"/>
            <a:ext cx="13081196" cy="74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03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able, sitting, glasses, computer&#10;&#10;Description automatically generated">
            <a:extLst>
              <a:ext uri="{FF2B5EF4-FFF2-40B4-BE49-F238E27FC236}">
                <a16:creationId xmlns:a16="http://schemas.microsoft.com/office/drawing/2014/main" id="{48F29695-8E4B-49AD-8C77-46C7779EFA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CF8A5-AE7A-4CFF-9325-4DE3234B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Simulating Quantum Phenomena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75E143-C8BA-4290-A08E-2C73E023F239}"/>
              </a:ext>
            </a:extLst>
          </p:cNvPr>
          <p:cNvSpPr txBox="1"/>
          <p:nvPr/>
        </p:nvSpPr>
        <p:spPr>
          <a:xfrm>
            <a:off x="-25400" y="1854198"/>
            <a:ext cx="12217400" cy="427809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250000"/>
              </a:lnSpc>
              <a:buFont typeface="+mj-lt"/>
              <a:buAutoNum type="arabicPeriod"/>
            </a:pPr>
            <a:r>
              <a:rPr lang="en-CA" sz="3200" dirty="0"/>
              <a:t>Direct mapping between molecular wave functions and qubits</a:t>
            </a:r>
          </a:p>
          <a:p>
            <a:pPr marL="971550" lvl="1" indent="-514350">
              <a:lnSpc>
                <a:spcPct val="250000"/>
              </a:lnSpc>
              <a:buFont typeface="+mj-lt"/>
              <a:buAutoNum type="arabicPeriod"/>
            </a:pPr>
            <a:r>
              <a:rPr lang="en-CA" sz="3200" dirty="0"/>
              <a:t>Number of gates scales </a:t>
            </a:r>
            <a:r>
              <a:rPr lang="en-CA" sz="3200" dirty="0" err="1"/>
              <a:t>polynomially</a:t>
            </a:r>
            <a:r>
              <a:rPr lang="en-CA" sz="3200" dirty="0"/>
              <a:t> with system size</a:t>
            </a:r>
          </a:p>
          <a:p>
            <a:pPr marL="971550" lvl="1" indent="-514350">
              <a:lnSpc>
                <a:spcPct val="250000"/>
              </a:lnSpc>
              <a:buFont typeface="+mj-lt"/>
              <a:buAutoNum type="arabicPeriod"/>
            </a:pPr>
            <a:r>
              <a:rPr lang="en-CA" sz="3200" dirty="0"/>
              <a:t>Quantum Chemistry applications: simulating molecules</a:t>
            </a:r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900489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, red, orange, large&#10;&#10;Description automatically generated">
            <a:extLst>
              <a:ext uri="{FF2B5EF4-FFF2-40B4-BE49-F238E27FC236}">
                <a16:creationId xmlns:a16="http://schemas.microsoft.com/office/drawing/2014/main" id="{5ED42BD5-6B55-4BC5-B5FC-5245F2D9E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5" b="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012DA-E18F-4970-8744-E086C3BD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(Post) Quantum Cryptography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404899-48FE-4817-8C9C-89102DB39BC9}"/>
              </a:ext>
            </a:extLst>
          </p:cNvPr>
          <p:cNvSpPr txBox="1"/>
          <p:nvPr/>
        </p:nvSpPr>
        <p:spPr>
          <a:xfrm>
            <a:off x="-25400" y="1854198"/>
            <a:ext cx="12217400" cy="403187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CA" sz="3200" dirty="0"/>
              <a:t>Perfect quantum computers will break current classical cryptography techniques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CA" sz="3200" dirty="0"/>
              <a:t>Research avenues: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CA" sz="3200" dirty="0"/>
              <a:t>PQC: Modify existing protocols so that quantum computers cannot break them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CA" sz="3200" dirty="0"/>
              <a:t>QC: Setup new communications infrastructure which promises security based on quantum physics</a:t>
            </a:r>
          </a:p>
        </p:txBody>
      </p:sp>
    </p:spTree>
    <p:extLst>
      <p:ext uri="{BB962C8B-B14F-4D97-AF65-F5344CB8AC3E}">
        <p14:creationId xmlns:p14="http://schemas.microsoft.com/office/powerpoint/2010/main" val="330654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racket, standing, blue, net&#10;&#10;Description automatically generated">
            <a:extLst>
              <a:ext uri="{FF2B5EF4-FFF2-40B4-BE49-F238E27FC236}">
                <a16:creationId xmlns:a16="http://schemas.microsoft.com/office/drawing/2014/main" id="{C0E52198-B669-4236-B644-E2C4A78CD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E307B-A994-460E-B6CF-53D7B987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Optimization and Machine Learning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432B25-E42B-4B66-9E5D-87322D1534E3}"/>
              </a:ext>
            </a:extLst>
          </p:cNvPr>
          <p:cNvSpPr txBox="1"/>
          <p:nvPr/>
        </p:nvSpPr>
        <p:spPr>
          <a:xfrm>
            <a:off x="-25400" y="1854198"/>
            <a:ext cx="12217400" cy="414023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250000"/>
              </a:lnSpc>
              <a:buFont typeface="+mj-lt"/>
              <a:buAutoNum type="arabicPeriod"/>
            </a:pPr>
            <a:r>
              <a:rPr lang="en-CA" sz="3200" dirty="0"/>
              <a:t>Hybrid quantum-classical algorithms for optimization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CA" sz="3200" dirty="0"/>
              <a:t>No significant exponential speedups yet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CA" sz="3200" dirty="0"/>
              <a:t>Developing research area, promising for a few specialized problems</a:t>
            </a:r>
          </a:p>
        </p:txBody>
      </p:sp>
    </p:spTree>
    <p:extLst>
      <p:ext uri="{BB962C8B-B14F-4D97-AF65-F5344CB8AC3E}">
        <p14:creationId xmlns:p14="http://schemas.microsoft.com/office/powerpoint/2010/main" val="17074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C2BA3-2098-42F3-BF01-BD7D51D7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IBM Q Experience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2D8E13-FAA4-47C4-84BA-5F571249E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14" y="1613330"/>
            <a:ext cx="10220960" cy="48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able&#10;&#10;Description automatically generated">
            <a:extLst>
              <a:ext uri="{FF2B5EF4-FFF2-40B4-BE49-F238E27FC236}">
                <a16:creationId xmlns:a16="http://schemas.microsoft.com/office/drawing/2014/main" id="{47EA2036-9672-418D-BDA2-7C619AA8C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94" b="14095"/>
          <a:stretch/>
        </p:blipFill>
        <p:spPr>
          <a:xfrm>
            <a:off x="21" y="10"/>
            <a:ext cx="14007232" cy="7952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EB72A3-908E-4A3B-B407-32F62236DA4D}"/>
              </a:ext>
            </a:extLst>
          </p:cNvPr>
          <p:cNvSpPr/>
          <p:nvPr/>
        </p:nvSpPr>
        <p:spPr>
          <a:xfrm>
            <a:off x="338667" y="352213"/>
            <a:ext cx="5019040" cy="6136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Quantum computing devices</a:t>
            </a:r>
          </a:p>
          <a:p>
            <a:pPr algn="ctr"/>
            <a:r>
              <a:rPr lang="en-CA" sz="2400" dirty="0">
                <a:hlinkClick r:id="rId4"/>
              </a:rPr>
              <a:t>https://quantum-computing.ibm.com/</a:t>
            </a:r>
            <a:endParaRPr lang="en-CA" sz="2400" dirty="0"/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Circuit Composer</a:t>
            </a:r>
          </a:p>
          <a:p>
            <a:pPr algn="ctr"/>
            <a:r>
              <a:rPr lang="en-CA" sz="2400" dirty="0">
                <a:hlinkClick r:id="rId5"/>
              </a:rPr>
              <a:t>https://quantum-computing.ibm.com/composer</a:t>
            </a:r>
            <a:endParaRPr lang="en-CA" sz="2400" dirty="0"/>
          </a:p>
          <a:p>
            <a:pPr algn="ctr"/>
            <a:endParaRPr lang="en-CA" sz="2400" dirty="0"/>
          </a:p>
          <a:p>
            <a:pPr algn="ctr"/>
            <a:r>
              <a:rPr lang="en-CA" sz="2400" dirty="0" err="1"/>
              <a:t>Qiskit</a:t>
            </a:r>
            <a:endParaRPr lang="en-CA" sz="2400" dirty="0"/>
          </a:p>
          <a:p>
            <a:pPr algn="ctr"/>
            <a:r>
              <a:rPr lang="en-CA" sz="2400" dirty="0">
                <a:hlinkClick r:id="rId6"/>
              </a:rPr>
              <a:t>https://qiskit.org/</a:t>
            </a:r>
            <a:endParaRPr lang="en-CA" sz="2400" dirty="0"/>
          </a:p>
          <a:p>
            <a:pPr algn="ctr"/>
            <a:endParaRPr lang="en-CA" sz="2400" dirty="0"/>
          </a:p>
          <a:p>
            <a:pPr algn="ctr"/>
            <a:r>
              <a:rPr lang="en-CA" sz="2400" dirty="0"/>
              <a:t>Shtetl-Optimized</a:t>
            </a:r>
          </a:p>
          <a:p>
            <a:pPr algn="ctr"/>
            <a:r>
              <a:rPr lang="en-CA" sz="2400" dirty="0">
                <a:hlinkClick r:id="rId7"/>
              </a:rPr>
              <a:t>https://www.scottaaronson.com/blog/</a:t>
            </a:r>
            <a:endParaRPr lang="en-CA" sz="2400" dirty="0"/>
          </a:p>
          <a:p>
            <a:pPr algn="ctr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1517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1C13F72-1ECF-448B-8982-FD2A4A77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80"/>
            <a:ext cx="12192000" cy="6852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6490BE-CD58-4471-BE31-FD32329A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523878"/>
            <a:ext cx="7837460" cy="38102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4959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A24249-4FD0-43CB-8712-C9953C71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Backup slides</a:t>
            </a:r>
            <a:endParaRPr lang="en-CA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05420B-88E2-41C2-B11F-180A1F92B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lang="en-CA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510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CF64-5D6B-4542-8C71-0AE3ABE5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40081"/>
            <a:ext cx="4806184" cy="4123272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Timeline</a:t>
            </a:r>
          </a:p>
        </p:txBody>
      </p:sp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14A44A3-9BE5-4ADD-992D-E47811B783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r="-2" b="2065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86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4F57E8-CDFC-4774-B1C0-5D7369B5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7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F2FB4FA-7DB2-4A06-B73E-05D7B8062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01"/>
            <a:ext cx="12195795" cy="5518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9BD00B-D214-4AEE-A46F-C73A9EE0B1B5}"/>
              </a:ext>
            </a:extLst>
          </p:cNvPr>
          <p:cNvSpPr/>
          <p:nvPr/>
        </p:nvSpPr>
        <p:spPr>
          <a:xfrm>
            <a:off x="155788" y="6370581"/>
            <a:ext cx="887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hlinkClick r:id="rId4"/>
              </a:rPr>
              <a:t>https://atos.net/en/insights-and-innovation/quantum-computing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3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860AB-46CD-48E1-9EA4-70B0A11BB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B5B94-54D8-4D97-9D50-F1FA1578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</a:rPr>
              <a:t>Quantum Physics</a:t>
            </a:r>
          </a:p>
        </p:txBody>
      </p:sp>
    </p:spTree>
    <p:extLst>
      <p:ext uri="{BB962C8B-B14F-4D97-AF65-F5344CB8AC3E}">
        <p14:creationId xmlns:p14="http://schemas.microsoft.com/office/powerpoint/2010/main" val="3427969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F034510-4113-4D9D-9A7A-780CE2C4D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23" y="620720"/>
            <a:ext cx="1623342" cy="55977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314" y="2"/>
            <a:ext cx="7556686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9E483-A496-46CE-8A2B-671F89F6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781" y="620720"/>
            <a:ext cx="6157545" cy="55235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sz="3600" dirty="0"/>
              <a:t>10 influential figures in the history of quantum mechanics. Left to right:</a:t>
            </a:r>
            <a:br>
              <a:rPr lang="en-CA" sz="3600" dirty="0"/>
            </a:br>
            <a:r>
              <a:rPr lang="en-CA" sz="3600" dirty="0">
                <a:effectLst/>
                <a:hlinkClick r:id="rId4" tooltip="Max Planck"/>
              </a:rPr>
              <a:t>Max Planck</a:t>
            </a:r>
            <a:r>
              <a:rPr lang="en-CA" sz="3600" dirty="0">
                <a:effectLst/>
              </a:rPr>
              <a:t>, </a:t>
            </a:r>
            <a:r>
              <a:rPr lang="en-CA" sz="3600" dirty="0">
                <a:effectLst/>
                <a:hlinkClick r:id="rId5" tooltip="Albert Einstein"/>
              </a:rPr>
              <a:t>Albert Einstein</a:t>
            </a:r>
            <a:r>
              <a:rPr lang="en-CA" sz="3600" dirty="0">
                <a:effectLst/>
              </a:rPr>
              <a:t>,</a:t>
            </a:r>
            <a:br>
              <a:rPr lang="en-CA" sz="3600" dirty="0">
                <a:effectLst/>
              </a:rPr>
            </a:br>
            <a:r>
              <a:rPr lang="en-CA" sz="3600" dirty="0">
                <a:effectLst/>
                <a:hlinkClick r:id="rId6" tooltip="Niels Bohr"/>
              </a:rPr>
              <a:t>Niels Bohr</a:t>
            </a:r>
            <a:r>
              <a:rPr lang="en-CA" sz="3600" dirty="0">
                <a:effectLst/>
              </a:rPr>
              <a:t>, </a:t>
            </a:r>
            <a:r>
              <a:rPr lang="en-CA" sz="3600" dirty="0">
                <a:effectLst/>
                <a:hlinkClick r:id="rId7" tooltip="Louis de Broglie"/>
              </a:rPr>
              <a:t>Louis de Broglie</a:t>
            </a:r>
            <a:r>
              <a:rPr lang="en-CA" sz="3600" dirty="0">
                <a:effectLst/>
              </a:rPr>
              <a:t>,</a:t>
            </a:r>
            <a:br>
              <a:rPr lang="en-CA" sz="3600" dirty="0">
                <a:effectLst/>
              </a:rPr>
            </a:br>
            <a:r>
              <a:rPr lang="en-CA" sz="3600" dirty="0">
                <a:effectLst/>
                <a:hlinkClick r:id="rId8" tooltip="Max Born"/>
              </a:rPr>
              <a:t>Max Born</a:t>
            </a:r>
            <a:r>
              <a:rPr lang="en-CA" sz="3600" dirty="0">
                <a:effectLst/>
              </a:rPr>
              <a:t>, </a:t>
            </a:r>
            <a:r>
              <a:rPr lang="en-CA" sz="3600" dirty="0">
                <a:effectLst/>
                <a:hlinkClick r:id="rId9" tooltip="Paul Dirac"/>
              </a:rPr>
              <a:t>Paul Dirac</a:t>
            </a:r>
            <a:r>
              <a:rPr lang="en-CA" sz="3600" dirty="0">
                <a:effectLst/>
              </a:rPr>
              <a:t>,</a:t>
            </a:r>
            <a:br>
              <a:rPr lang="en-CA" sz="3600" dirty="0">
                <a:effectLst/>
              </a:rPr>
            </a:br>
            <a:r>
              <a:rPr lang="en-CA" sz="3600" dirty="0">
                <a:effectLst/>
                <a:hlinkClick r:id="rId10" tooltip="Werner Heisenberg"/>
              </a:rPr>
              <a:t>Werner Heisenberg</a:t>
            </a:r>
            <a:r>
              <a:rPr lang="en-CA" sz="3600" dirty="0">
                <a:effectLst/>
              </a:rPr>
              <a:t>, </a:t>
            </a:r>
            <a:r>
              <a:rPr lang="en-CA" sz="3600" dirty="0">
                <a:effectLst/>
                <a:hlinkClick r:id="rId11" tooltip="Wolfgang Pauli"/>
              </a:rPr>
              <a:t>Wolfgang Pauli</a:t>
            </a:r>
            <a:r>
              <a:rPr lang="en-CA" sz="3600" dirty="0">
                <a:effectLst/>
              </a:rPr>
              <a:t>,</a:t>
            </a:r>
            <a:br>
              <a:rPr lang="en-CA" sz="3600" dirty="0">
                <a:effectLst/>
              </a:rPr>
            </a:br>
            <a:r>
              <a:rPr lang="en-CA" sz="3600" dirty="0">
                <a:effectLst/>
                <a:hlinkClick r:id="rId12" tooltip="Erwin Schrödinger"/>
              </a:rPr>
              <a:t>Erwin Schrödinger</a:t>
            </a:r>
            <a:r>
              <a:rPr lang="en-CA" sz="3600" dirty="0">
                <a:effectLst/>
              </a:rPr>
              <a:t>, </a:t>
            </a:r>
            <a:r>
              <a:rPr lang="en-CA" sz="3600" dirty="0">
                <a:effectLst/>
                <a:hlinkClick r:id="rId13" tooltip="Richard Feynman"/>
              </a:rPr>
              <a:t>Richard Feynman</a:t>
            </a:r>
            <a:r>
              <a:rPr lang="en-CA" sz="3600" dirty="0">
                <a:effectLst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56794B-2A5E-4483-870F-ECB82D0078E6}"/>
              </a:ext>
            </a:extLst>
          </p:cNvPr>
          <p:cNvSpPr/>
          <p:nvPr/>
        </p:nvSpPr>
        <p:spPr>
          <a:xfrm>
            <a:off x="4635314" y="6488668"/>
            <a:ext cx="6157545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14"/>
              </a:rPr>
              <a:t>https://en.wikipedia.org/wiki/History_of_quantum_mechanics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088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F2E0-9F54-444C-BF07-A304B1C8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Zooming in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2FA84-6598-45A8-A3C0-022BF3962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Large scale = predictable</a:t>
            </a:r>
          </a:p>
          <a:p>
            <a:pPr marL="0" indent="0">
              <a:buNone/>
            </a:pPr>
            <a:r>
              <a:rPr lang="en-US" dirty="0"/>
              <a:t>Nano scale = ????</a:t>
            </a:r>
            <a:endParaRPr lang="en-CA" dirty="0"/>
          </a:p>
        </p:txBody>
      </p:sp>
      <p:pic>
        <p:nvPicPr>
          <p:cNvPr id="4" name="Online Media 3" title="The Super Zoom">
            <a:hlinkClick r:id="" action="ppaction://media"/>
            <a:extLst>
              <a:ext uri="{FF2B5EF4-FFF2-40B4-BE49-F238E27FC236}">
                <a16:creationId xmlns:a16="http://schemas.microsoft.com/office/drawing/2014/main" id="{D792B40F-3BE4-443E-936D-0C59B5E26F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7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7F60F5-3E1D-4CD2-9E61-2C3408C10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" y="0"/>
            <a:ext cx="1213238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F16A6D-6417-4CBC-8C62-955414F00A41}"/>
              </a:ext>
            </a:extLst>
          </p:cNvPr>
          <p:cNvSpPr/>
          <p:nvPr/>
        </p:nvSpPr>
        <p:spPr>
          <a:xfrm>
            <a:off x="3885529" y="1018879"/>
            <a:ext cx="44805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the ordinary classical world, a skateboarder could be in only one location or position at a time, such as the left side of the ramp (which could represent a data value of 0) or the right side (representing a 1). But if a skateboarder could behave like a quantum object (such as an atom), he or she could be in a “superposition” of 0 and 1, effectively existing in both places at the same time. 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641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0CD9-1998-4D8E-9C0B-EE0E472A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In the quantum phenomenon known as entanglement, the properties of two particles are intertwined even if they are separated by great distances from each other.</a:t>
            </a:r>
            <a:endParaRPr lang="en-CA" sz="20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room&#10;&#10;Description automatically generated">
            <a:extLst>
              <a:ext uri="{FF2B5EF4-FFF2-40B4-BE49-F238E27FC236}">
                <a16:creationId xmlns:a16="http://schemas.microsoft.com/office/drawing/2014/main" id="{1F6EC296-6814-418C-BE46-AFFCE45B92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" y="-60207"/>
            <a:ext cx="12178752" cy="69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6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4D916027-C285-4D0B-AB95-39A1C4300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0" b="388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2C0AAC-2FB7-4667-814E-6E3502A8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</a:rPr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9753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2C610997-4C5D-45EF-9C31-99E106428533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t.ly/2OB3nOi&quot;,&quot;values&quot;:{},&quot;data&quot;:{&quot;uri&quot;:&quot;bit.ly/2OB3nOi&quot;},&quot;secure&quot;:false}],&quot;name&quot;:&quot;bit.ly/2OB3nOi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660</Words>
  <Application>Microsoft Office PowerPoint</Application>
  <PresentationFormat>Widescreen</PresentationFormat>
  <Paragraphs>84</Paragraphs>
  <Slides>29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Bahnschrift SemiLight</vt:lpstr>
      <vt:lpstr>Calibri</vt:lpstr>
      <vt:lpstr>Calibri Light</vt:lpstr>
      <vt:lpstr>Office Theme</vt:lpstr>
      <vt:lpstr>What is Quantum Computing? </vt:lpstr>
      <vt:lpstr>Frequently Asked Questions</vt:lpstr>
      <vt:lpstr>PowerPoint Presentation</vt:lpstr>
      <vt:lpstr>Quantum Physics</vt:lpstr>
      <vt:lpstr>10 influential figures in the history of quantum mechanics. Left to right: Max Planck, Albert Einstein, Niels Bohr, Louis de Broglie, Max Born, Paul Dirac, Werner Heisenberg, Wolfgang Pauli, Erwin Schrödinger, Richard Feynman.</vt:lpstr>
      <vt:lpstr>Zooming in</vt:lpstr>
      <vt:lpstr>PowerPoint Presentation</vt:lpstr>
      <vt:lpstr>PowerPoint Presentation</vt:lpstr>
      <vt:lpstr>Computer Science</vt:lpstr>
      <vt:lpstr>Computer Science</vt:lpstr>
      <vt:lpstr>PowerPoint Presentation</vt:lpstr>
      <vt:lpstr>Prime Factorization</vt:lpstr>
      <vt:lpstr>PowerPoint Presentation</vt:lpstr>
      <vt:lpstr>Quantum Computing!</vt:lpstr>
      <vt:lpstr>Qubits</vt:lpstr>
      <vt:lpstr>PowerPoint Presentation</vt:lpstr>
      <vt:lpstr>Quantum Supremacy</vt:lpstr>
      <vt:lpstr>PowerPoint Presentation</vt:lpstr>
      <vt:lpstr>Applications</vt:lpstr>
      <vt:lpstr>PowerPoint Presentation</vt:lpstr>
      <vt:lpstr>Simulating Quantum Phenomena</vt:lpstr>
      <vt:lpstr>(Post) Quantum Cryptography</vt:lpstr>
      <vt:lpstr>Optimization and Machine Learning</vt:lpstr>
      <vt:lpstr>IBM Q Experience</vt:lpstr>
      <vt:lpstr>PowerPoint Presentation</vt:lpstr>
      <vt:lpstr>Thank You</vt:lpstr>
      <vt:lpstr>Backup slides</vt:lpstr>
      <vt:lpstr>Timeline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Quantum Computing? </dc:title>
  <dc:creator>Priya Angara</dc:creator>
  <cp:lastModifiedBy>Priya Angara</cp:lastModifiedBy>
  <cp:revision>7</cp:revision>
  <dcterms:created xsi:type="dcterms:W3CDTF">2019-12-01T07:58:23Z</dcterms:created>
  <dcterms:modified xsi:type="dcterms:W3CDTF">2019-12-02T21:40:33Z</dcterms:modified>
</cp:coreProperties>
</file>